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EE"/>
    <a:srgbClr val="BE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0" d="100"/>
          <a:sy n="90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80000">
              <a:schemeClr val="bg1"/>
            </a:gs>
            <a:gs pos="100000">
              <a:srgbClr val="DCDCE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05061"/>
            <a:ext cx="7772400" cy="1470025"/>
          </a:xfrm>
        </p:spPr>
        <p:txBody>
          <a:bodyPr/>
          <a:lstStyle>
            <a:lvl1pPr>
              <a:defRPr>
                <a:solidFill>
                  <a:srgbClr val="3366FF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3608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name and designation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7935"/>
            <a:ext cx="2488861" cy="4451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/>
          <a:srcRect t="12725" b="18593"/>
          <a:stretch/>
        </p:blipFill>
        <p:spPr>
          <a:xfrm>
            <a:off x="6553200" y="6464483"/>
            <a:ext cx="2608281" cy="39809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93054" y="335045"/>
            <a:ext cx="8343619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6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AKMG 2018 CME</a:t>
            </a:r>
          </a:p>
          <a:p>
            <a:pPr algn="ctr"/>
            <a:r>
              <a:rPr lang="en-GB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Updates and Innovations in Patient Care and Medical Practice</a:t>
            </a:r>
          </a:p>
          <a:p>
            <a:pPr algn="ctr"/>
            <a:r>
              <a:rPr lang="en-GB" sz="240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Ottawa, August 9-11, 2019</a:t>
            </a:r>
            <a:endParaRPr lang="en-CA" sz="2400" kern="1200" dirty="0">
              <a:solidFill>
                <a:schemeClr val="tx2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18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41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53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3366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742950" indent="-285750">
              <a:buFont typeface="Courier New"/>
              <a:buChar char="o"/>
              <a:defRPr sz="2400"/>
            </a:lvl2pPr>
            <a:lvl3pPr>
              <a:defRPr sz="22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7935"/>
            <a:ext cx="2488861" cy="4451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/>
          <a:srcRect t="12725" b="18593"/>
          <a:stretch/>
        </p:blipFill>
        <p:spPr>
          <a:xfrm>
            <a:off x="6553200" y="6464483"/>
            <a:ext cx="2608281" cy="39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80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414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64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370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16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24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859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34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E9B4-E97F-004A-B050-CF28955D9ACD}" type="datetimeFigureOut">
              <a:rPr lang="en-US" smtClean="0"/>
              <a:t>18-01-31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E3E2-405F-574A-BB3A-8348B99104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837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5867"/>
            <a:ext cx="6400800" cy="17526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647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195"/>
            <a:ext cx="8229600" cy="1143000"/>
          </a:xfrm>
        </p:spPr>
        <p:txBody>
          <a:bodyPr/>
          <a:lstStyle/>
          <a:p>
            <a:r>
              <a:rPr lang="en-CA" dirty="0" smtClean="0"/>
              <a:t>Speaker Disclosure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Speaker’s name:</a:t>
            </a:r>
          </a:p>
          <a:p>
            <a:r>
              <a:rPr lang="en-CA" dirty="0" smtClean="0"/>
              <a:t>Relationships </a:t>
            </a:r>
            <a:r>
              <a:rPr lang="en-CA" dirty="0"/>
              <a:t>with commercial interests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>
                <a:solidFill>
                  <a:srgbClr val="0000FF"/>
                </a:solidFill>
              </a:rPr>
              <a:t>Grants</a:t>
            </a:r>
            <a:r>
              <a:rPr lang="en-CA" dirty="0">
                <a:solidFill>
                  <a:srgbClr val="0000FF"/>
                </a:solidFill>
              </a:rPr>
              <a:t>/Research Support: </a:t>
            </a:r>
            <a:endParaRPr lang="en-CA" dirty="0" smtClean="0">
              <a:solidFill>
                <a:srgbClr val="0000FF"/>
              </a:solidFill>
            </a:endParaRPr>
          </a:p>
          <a:p>
            <a:pPr lvl="1"/>
            <a:r>
              <a:rPr lang="en-CA" dirty="0" smtClean="0">
                <a:solidFill>
                  <a:srgbClr val="0000FF"/>
                </a:solidFill>
              </a:rPr>
              <a:t>Honoraria</a:t>
            </a:r>
            <a:r>
              <a:rPr lang="en-CA" dirty="0">
                <a:solidFill>
                  <a:srgbClr val="0000FF"/>
                </a:solidFill>
              </a:rPr>
              <a:t>: </a:t>
            </a:r>
            <a:endParaRPr lang="en-CA" dirty="0" smtClean="0">
              <a:solidFill>
                <a:srgbClr val="0000FF"/>
              </a:solidFill>
            </a:endParaRPr>
          </a:p>
          <a:p>
            <a:pPr lvl="1"/>
            <a:r>
              <a:rPr lang="en-CA" dirty="0" smtClean="0">
                <a:solidFill>
                  <a:srgbClr val="0000FF"/>
                </a:solidFill>
              </a:rPr>
              <a:t>Speakers Bureau:</a:t>
            </a:r>
          </a:p>
          <a:p>
            <a:pPr lvl="1"/>
            <a:r>
              <a:rPr lang="en-CA" dirty="0" smtClean="0">
                <a:solidFill>
                  <a:srgbClr val="0000FF"/>
                </a:solidFill>
              </a:rPr>
              <a:t>Consulting </a:t>
            </a:r>
            <a:r>
              <a:rPr lang="en-CA" dirty="0">
                <a:solidFill>
                  <a:srgbClr val="0000FF"/>
                </a:solidFill>
              </a:rPr>
              <a:t>Fees: </a:t>
            </a:r>
            <a:endParaRPr lang="en-CA" dirty="0" smtClean="0">
              <a:solidFill>
                <a:srgbClr val="0000FF"/>
              </a:solidFill>
            </a:endParaRPr>
          </a:p>
          <a:p>
            <a:pPr lvl="1"/>
            <a:r>
              <a:rPr lang="en-CA" dirty="0" smtClean="0">
                <a:solidFill>
                  <a:srgbClr val="0000FF"/>
                </a:solidFill>
              </a:rPr>
              <a:t>Other: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9889" y="994814"/>
            <a:ext cx="8664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solidFill>
                  <a:srgbClr val="C6D9F1"/>
                </a:solidFill>
              </a:rPr>
              <a:t>(Fill as appropriate or write no conflicts of interest. Use extra space or slides if required)</a:t>
            </a:r>
            <a:endParaRPr lang="en-CA" dirty="0" smtClean="0">
              <a:solidFill>
                <a:srgbClr val="C6D9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9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194"/>
            <a:ext cx="8229600" cy="684918"/>
          </a:xfrm>
        </p:spPr>
        <p:txBody>
          <a:bodyPr/>
          <a:lstStyle/>
          <a:p>
            <a:r>
              <a:rPr lang="en-CA" dirty="0" smtClean="0"/>
              <a:t>Disclosure of Commercial Support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8556"/>
            <a:ext cx="8229600" cy="4402666"/>
          </a:xfrm>
          <a:ln>
            <a:solidFill>
              <a:srgbClr val="FF6600"/>
            </a:solidFill>
          </a:ln>
        </p:spPr>
        <p:txBody>
          <a:bodyPr>
            <a:normAutofit/>
          </a:bodyPr>
          <a:lstStyle/>
          <a:p>
            <a:r>
              <a:rPr lang="en-CA" sz="2400" b="1" dirty="0" smtClean="0">
                <a:solidFill>
                  <a:srgbClr val="0000FF"/>
                </a:solidFill>
              </a:rPr>
              <a:t>Potential for conflict(s) of interest: </a:t>
            </a:r>
            <a:r>
              <a:rPr lang="en-CA" sz="2400" dirty="0" smtClean="0">
                <a:solidFill>
                  <a:srgbClr val="0000FF"/>
                </a:solidFill>
              </a:rPr>
              <a:t>(Fill as appropriate or write no conflicts of interest)</a:t>
            </a:r>
          </a:p>
          <a:p>
            <a:r>
              <a:rPr lang="en-CA" sz="2200" dirty="0" smtClean="0"/>
              <a:t>[</a:t>
            </a:r>
            <a:r>
              <a:rPr lang="en-CA" sz="2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Speaker/Faculty name</a:t>
            </a:r>
            <a:r>
              <a:rPr lang="en-CA" sz="2200" dirty="0" smtClean="0"/>
              <a:t>] has received [</a:t>
            </a:r>
            <a:r>
              <a:rPr lang="en-CA" sz="2200" dirty="0" smtClean="0">
                <a:solidFill>
                  <a:srgbClr val="CCC1DA"/>
                </a:solidFill>
              </a:rPr>
              <a:t>payment/funding, etc.</a:t>
            </a:r>
            <a:r>
              <a:rPr lang="en-CA" sz="2200" dirty="0" smtClean="0"/>
              <a:t>] from [</a:t>
            </a:r>
            <a:r>
              <a:rPr lang="en-CA" sz="2200" dirty="0" smtClean="0">
                <a:solidFill>
                  <a:srgbClr val="CCC1DA"/>
                </a:solidFill>
              </a:rPr>
              <a:t>organization supporting this program AND/OR organization whose product(s) are being discussed in this program</a:t>
            </a:r>
            <a:r>
              <a:rPr lang="en-CA" sz="2200" dirty="0" smtClean="0"/>
              <a:t>].</a:t>
            </a:r>
          </a:p>
          <a:p>
            <a:r>
              <a:rPr lang="en-CA" sz="2200" dirty="0" smtClean="0"/>
              <a:t>[</a:t>
            </a:r>
            <a:r>
              <a:rPr lang="en-CA" sz="2200" dirty="0" smtClean="0">
                <a:solidFill>
                  <a:srgbClr val="CCC1DA"/>
                </a:solidFill>
              </a:rPr>
              <a:t>Supporting organization name</a:t>
            </a:r>
            <a:r>
              <a:rPr lang="en-CA" sz="2200" dirty="0" smtClean="0"/>
              <a:t>] [</a:t>
            </a:r>
            <a:r>
              <a:rPr lang="en-CA" sz="2200" dirty="0" smtClean="0">
                <a:solidFill>
                  <a:srgbClr val="CCC1DA"/>
                </a:solidFill>
              </a:rPr>
              <a:t>developed/licenses/distributes/benefits from the sale of, etc.</a:t>
            </a:r>
            <a:r>
              <a:rPr lang="en-CA" sz="2200" dirty="0" smtClean="0"/>
              <a:t>] a product that will be discussed in this program: [</a:t>
            </a:r>
            <a:r>
              <a:rPr lang="en-CA" sz="2200" dirty="0" smtClean="0">
                <a:solidFill>
                  <a:srgbClr val="CCC1DA"/>
                </a:solidFill>
              </a:rPr>
              <a:t>insert generic and brand name here</a:t>
            </a:r>
            <a:r>
              <a:rPr lang="en-CA" sz="2200" dirty="0" smtClean="0"/>
              <a:t>].</a:t>
            </a:r>
          </a:p>
          <a:p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457200" y="90311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 smtClean="0"/>
              <a:t>This program has received financial support from </a:t>
            </a:r>
            <a:r>
              <a:rPr lang="en-CA" dirty="0" err="1" smtClean="0"/>
              <a:t>Abbvie</a:t>
            </a:r>
            <a:r>
              <a:rPr lang="en-CA" dirty="0" smtClean="0"/>
              <a:t>, Janssen, Merck and AstraZeneca in the form of sponsorship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6709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Mitigating Potential Bias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0000"/>
                </a:solidFill>
              </a:rPr>
              <a:t>[If applicable: Explain how potential sources of bias identified in slides 1 and 2 have been mitigated]</a:t>
            </a:r>
          </a:p>
          <a:p>
            <a:pPr marL="0" indent="0">
              <a:buNone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8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189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Speaker Disclosure</vt:lpstr>
      <vt:lpstr>Disclosure of Commercial Support</vt:lpstr>
      <vt:lpstr>Mitigating Potential Bias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Nigil Haroon</dc:creator>
  <cp:lastModifiedBy>Nigil Haroon</cp:lastModifiedBy>
  <cp:revision>4</cp:revision>
  <dcterms:created xsi:type="dcterms:W3CDTF">2018-01-31T15:11:28Z</dcterms:created>
  <dcterms:modified xsi:type="dcterms:W3CDTF">2018-01-31T15:42:49Z</dcterms:modified>
</cp:coreProperties>
</file>